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6" r:id="rId6"/>
    <p:sldId id="270" r:id="rId7"/>
    <p:sldId id="271" r:id="rId8"/>
    <p:sldId id="267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5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3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4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4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8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3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8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09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1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DCDF4-5902-4A63-9469-2C1479A3BB5C}" type="datetimeFigureOut">
              <a:rPr lang="ru-RU" smtClean="0"/>
              <a:t>20.01.2024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1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9937" t="8007" r="29414" b="24661"/>
          <a:stretch/>
        </p:blipFill>
        <p:spPr>
          <a:xfrm>
            <a:off x="2769248" y="71372"/>
            <a:ext cx="7195846" cy="67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0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Дисциплина «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Транспортная планировке города»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является одной из профилирующих для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специальности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«Организация дорожного движения».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базируется на знании общенаучных и специальных дисциплин, в частности дисциплины «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Автомобильные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дороги. Дорожные условия и безопасность движения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Цель преподавания дисциплины – формирование у студента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знаний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навыков принятия решений в области городских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систем, изучение принципов построения улично-дорожной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города и особенностей проектирования городских улиц, а также представление о роли планировки городских поселений и вариантах планировочных решений, за счет совершенствования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планировочных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решений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После изучения учебной дисциплины студент должен знать: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классификацию городских поселений и основные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планировочные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каркасы, их составляющие, городских улиц и проездов, 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 также пешеходных путей;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проектирования транспортной сети городов,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расположенных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вдоль водных бассейнов и в других специфических условиях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этапы разработки проектной документации по разделу «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Генплан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транспорт»;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955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уметь: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определять транспортную подвижность населения, транспортную и пешеходную доступность объектов тяготения;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определять перспективные направления транспортного развития городов и населенных пунктов, организовывать эксплуатацию транспортных сооружений, объектов и систем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принимать участие в разработке градостроительных решений и составлять комплексные схемы транспортного развития городов;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проектировать объекты транспортного назначения, стоянки транспорта, линии трамвая и троллейбуса;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проводить экспертизу документации, разрабатывать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задания на проектируемый объект и осуществлять авторский надзор, проводить оценку решений;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контролировать и проверять состояние транспортных объектов на соответствие эксплуатационных параметров требуемым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нормативам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размещение технических средств организации дорожного движения в соответствии с правилами и нормами;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31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3853" y="365125"/>
            <a:ext cx="11308701" cy="1325563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Нормативные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документы </a:t>
            </a: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(выписать термины </a:t>
            </a:r>
            <a:r>
              <a:rPr lang="ru-RU" sz="1400" u="sng" smtClean="0">
                <a:latin typeface="Arial" panose="020B0604020202020204" pitchFamily="34" charset="0"/>
                <a:cs typeface="Arial" panose="020B0604020202020204" pitchFamily="34" charset="0"/>
              </a:rPr>
              <a:t>и определение)</a:t>
            </a:r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27941" t="8436" r="32443" b="5769"/>
          <a:stretch/>
        </p:blipFill>
        <p:spPr>
          <a:xfrm>
            <a:off x="317330" y="1407060"/>
            <a:ext cx="3999633" cy="5103820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/>
          <a:srcRect l="34964" t="9077" r="39646" b="27858"/>
          <a:stretch/>
        </p:blipFill>
        <p:spPr>
          <a:xfrm>
            <a:off x="4251649" y="1522306"/>
            <a:ext cx="3819768" cy="5335694"/>
          </a:xfrm>
          <a:prstGeom prst="rect">
            <a:avLst/>
          </a:prstGeom>
        </p:spPr>
      </p:pic>
      <p:pic>
        <p:nvPicPr>
          <p:cNvPr id="10" name="Объект 4"/>
          <p:cNvPicPr>
            <a:picLocks noChangeAspect="1"/>
          </p:cNvPicPr>
          <p:nvPr/>
        </p:nvPicPr>
        <p:blipFill rotWithShape="1">
          <a:blip r:embed="rId4"/>
          <a:srcRect l="33164" t="7475" r="36224" b="24017"/>
          <a:stretch/>
        </p:blipFill>
        <p:spPr>
          <a:xfrm>
            <a:off x="8136731" y="1407060"/>
            <a:ext cx="4010488" cy="51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6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36180" t="22688" r="41026" b="52880"/>
          <a:stretch/>
        </p:blipFill>
        <p:spPr>
          <a:xfrm>
            <a:off x="1250303" y="1260572"/>
            <a:ext cx="9685174" cy="3835302"/>
          </a:xfrm>
          <a:prstGeom prst="rect">
            <a:avLst/>
          </a:prstGeom>
        </p:spPr>
      </p:pic>
      <p:pic>
        <p:nvPicPr>
          <p:cNvPr id="12" name="Объект 6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/>
          <a:srcRect l="34833" t="49284" r="39604" b="46456"/>
          <a:stretch/>
        </p:blipFill>
        <p:spPr>
          <a:xfrm>
            <a:off x="3415004" y="5095874"/>
            <a:ext cx="5921828" cy="1002199"/>
          </a:xfrm>
          <a:prstGeom prst="rect">
            <a:avLst/>
          </a:prstGeom>
        </p:spPr>
      </p:pic>
      <p:pic>
        <p:nvPicPr>
          <p:cNvPr id="13" name="Объект 6"/>
          <p:cNvPicPr>
            <a:picLocks noChangeAspect="1"/>
          </p:cNvPicPr>
          <p:nvPr/>
        </p:nvPicPr>
        <p:blipFill rotWithShape="1">
          <a:blip r:embed="rId2"/>
          <a:srcRect l="43774" t="46658" r="39604" b="49986"/>
          <a:stretch/>
        </p:blipFill>
        <p:spPr>
          <a:xfrm>
            <a:off x="3172408" y="205273"/>
            <a:ext cx="6674497" cy="105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8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1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32983" t="18299" r="36044" b="49322"/>
          <a:stretch/>
        </p:blipFill>
        <p:spPr>
          <a:xfrm>
            <a:off x="3666931" y="79148"/>
            <a:ext cx="5474943" cy="3006952"/>
          </a:xfrm>
          <a:prstGeom prst="rect">
            <a:avLst/>
          </a:prstGeom>
        </p:spPr>
      </p:pic>
      <p:pic>
        <p:nvPicPr>
          <p:cNvPr id="17" name="Объект 3"/>
          <p:cNvPicPr>
            <a:picLocks noChangeAspect="1"/>
          </p:cNvPicPr>
          <p:nvPr/>
        </p:nvPicPr>
        <p:blipFill rotWithShape="1">
          <a:blip r:embed="rId3"/>
          <a:srcRect l="32832" t="9275" r="36290" b="51680"/>
          <a:stretch/>
        </p:blipFill>
        <p:spPr>
          <a:xfrm>
            <a:off x="3666931" y="2964802"/>
            <a:ext cx="5474943" cy="368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8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Помимо классификации транспортных сетей к их важным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свойствам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следует отнести морфологические характеристики, т. е.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формы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строения. Если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представить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транспортную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сеть в виде графа (данный подход применяется в том числе в транспортном моделировании), можно выделить его структурные элементы, включающие замкнутые контуры (циклы) и линейные участки (ветки).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свою очередь, структурные элементы могут быть объединены в структурные компоненты, делящиеся на три типа: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древовидные, состоящие только из веток;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циклические, включающие и циклы, и ветки;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ячеистые, состоящие только из циклов.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анализа транспортных сетей выделяется ряд типологических структур. Например, под циклическим остовом понимают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совокупность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циклов, в которой у каждого цикла есть хотя бы одно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ребро с другим циклом. Дендритом называется древовидная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структурная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компонента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сети;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зависимости от своего положения относительно циклических компонентов дендриты подразделяются на соединительные, внутренние и внешние. Сложность сети, в свою очередь, характеризуется числом топологических ярусов –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замкнутых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колец циклов</a:t>
            </a:r>
          </a:p>
        </p:txBody>
      </p:sp>
    </p:spTree>
    <p:extLst>
      <p:ext uri="{BB962C8B-B14F-4D97-AF65-F5344CB8AC3E}">
        <p14:creationId xmlns:p14="http://schemas.microsoft.com/office/powerpoint/2010/main" val="355186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проектировании новых городов сеть улиц намечают исходя из предполагаемых направлений потоков городского движения. Используя данные о размещении производственных предприятий, учреждений, вокзалов, пристаней и мест общественного пользования, устанавливают направления и размеры грузовых потоков. В первую очередь по кратчайшему направлению трассируют основные магистрали. Остальные улицы располагают как вспомогательные к основным магистралям из условия обеспечения жилых кварталов удобной транспортной связью с промышленными предприятиями, учреждениями, вокзалами и т. д.</a:t>
            </a:r>
          </a:p>
        </p:txBody>
      </p:sp>
    </p:spTree>
    <p:extLst>
      <p:ext uri="{BB962C8B-B14F-4D97-AF65-F5344CB8AC3E}">
        <p14:creationId xmlns:p14="http://schemas.microsoft.com/office/powerpoint/2010/main" val="345074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Классификация городских улиц исходит из учета их основных признаков: характера застройки, перспективной интенсивности и видов движения, степени развития подземного хозяйства, положения улицы в плане уличной сети и по отношению к вводам загородных дорог. </a:t>
            </a:r>
          </a:p>
        </p:txBody>
      </p:sp>
    </p:spTree>
    <p:extLst>
      <p:ext uri="{BB962C8B-B14F-4D97-AF65-F5344CB8AC3E}">
        <p14:creationId xmlns:p14="http://schemas.microsoft.com/office/powerpoint/2010/main" val="264895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 элементам городской улицы относят проезжую часть, трамвайное полотно, тротуары, зеленые насаждения и велосипедные дорожки. Ширину проезжей части назначают в зависимости от перспективной интенсивности движения в часы пик и пропускной способности одной полосы, определяемой о учетом категории улицы, расстояния между перекрестками и их пропускной способности. Ширину полосы движения и число полос назначают по таблице. При проектировании проезжей части городских улиц для преобладающего движения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больше - габаритных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автомобилей, автобусов и других ширину полосы движения назначают по расчету.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308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Практическая работа №1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Классификация автомобильных дорог и городских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улиц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Элементы автомобильной дороги и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городской улицы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Геометрические параметры автомобильных дорог/городских улиц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616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671</Words>
  <Application>Microsoft Office PowerPoint</Application>
  <PresentationFormat>Широкоэкранный</PresentationFormat>
  <Paragraphs>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Нормативные документы (выписать термины и определение)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Практическая работа №1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Анар</cp:lastModifiedBy>
  <cp:revision>10</cp:revision>
  <dcterms:created xsi:type="dcterms:W3CDTF">2024-01-19T10:11:07Z</dcterms:created>
  <dcterms:modified xsi:type="dcterms:W3CDTF">2024-01-20T17:12:58Z</dcterms:modified>
</cp:coreProperties>
</file>